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6" r:id="rId5"/>
    <p:sldId id="260" r:id="rId6"/>
    <p:sldId id="261" r:id="rId7"/>
    <p:sldId id="262" r:id="rId8"/>
    <p:sldId id="277" r:id="rId9"/>
    <p:sldId id="278" r:id="rId10"/>
    <p:sldId id="279" r:id="rId11"/>
    <p:sldId id="280" r:id="rId12"/>
    <p:sldId id="264" r:id="rId13"/>
    <p:sldId id="28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65" r:id="rId23"/>
    <p:sldId id="266" r:id="rId24"/>
    <p:sldId id="267" r:id="rId25"/>
    <p:sldId id="259" r:id="rId26"/>
  </p:sldIdLst>
  <p:sldSz cx="12192000" cy="6858000"/>
  <p:notesSz cx="6858000" cy="9144000"/>
  <p:embeddedFontLst>
    <p:embeddedFont>
      <p:font typeface="Calibri" panose="020F0502020204030204"/>
      <p:regular r:id="rId30"/>
      <p:bold r:id="rId31"/>
      <p:italic r:id="rId32"/>
      <p:boldItalic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Lato Black" panose="020F0802020204030203"/>
      <p:bold r:id="rId38"/>
      <p:boldItalic r:id="rId39"/>
    </p:embeddedFont>
    <p:embeddedFont>
      <p:font typeface="Libre Baskerville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font" Target="fonts/font11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 panose="020F0502020204030204"/>
              <a:buNone/>
            </a:pPr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/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/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github.com/bure123" TargetMode="External"/><Relationship Id="rId1" Type="http://schemas.openxmlformats.org/officeDocument/2006/relationships/hyperlink" Target="http://www.linkedin.com/in/burela-srilakshmi-41375522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5" y="59055"/>
            <a:ext cx="12265025" cy="68586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95550" y="3717925"/>
            <a:ext cx="9672320" cy="266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br>
              <a:rPr lang="en-IN" sz="32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sz="3200" b="1">
                <a:solidFill>
                  <a:schemeClr val="tx1"/>
                </a:solidFill>
                <a:sym typeface="+mn-ea"/>
              </a:rPr>
              <a:t>SQL Project</a:t>
            </a:r>
            <a:endParaRPr sz="3200" b="1">
              <a:solidFill>
                <a:schemeClr val="tx1"/>
              </a:solidFill>
              <a:sym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sz="3200" b="1">
                <a:solidFill>
                  <a:schemeClr val="tx1"/>
                </a:solidFill>
                <a:sym typeface="+mn-ea"/>
              </a:rPr>
              <a:t>Library Database Analysis</a:t>
            </a:r>
            <a:r>
              <a:rPr sz="2800">
                <a:solidFill>
                  <a:schemeClr val="tx1"/>
                </a:solidFill>
                <a:sym typeface="+mn-ea"/>
              </a:rPr>
              <a:t> </a:t>
            </a:r>
            <a:endParaRPr sz="2800">
              <a:solidFill>
                <a:schemeClr val="accent2"/>
              </a:solidFill>
              <a:sym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800" b="0" i="0" u="none" strike="noStrike" cap="none"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2800" b="0" i="0" u="none" strike="noStrike" cap="none">
              <a:solidFill>
                <a:schemeClr val="accent2"/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sz="2000" b="0" i="0" u="none" strike="noStrike" cap="none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                                                     Presented by</a:t>
            </a:r>
            <a:endParaRPr lang="en-IN" sz="2000" b="0" i="0" u="none" strike="noStrike" cap="none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IN" sz="2000" b="0" i="0" u="none" strike="noStrike" cap="none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                                                                      B.Srilakshmi</a:t>
            </a:r>
            <a:endParaRPr lang="en-IN" sz="2000" b="0" i="0" u="none" strike="noStrike" cap="none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altLang="en-IN" sz="2000" b="0" i="0" u="none" strike="noStrike" cap="none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                                                                          Batch No:392</a:t>
            </a:r>
            <a:endParaRPr lang="en-US" altLang="en-IN" sz="2000" b="0" i="0" u="none" strike="noStrike" cap="none">
              <a:solidFill>
                <a:schemeClr val="tx1"/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</p:txBody>
      </p:sp>
      <p:pic>
        <p:nvPicPr>
          <p:cNvPr id="2" name="Picture 1" descr="Screenshot 2025-08-11 1927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3848735"/>
            <a:ext cx="2418715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94335" y="240665"/>
            <a:ext cx="9646285" cy="54356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🔗 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</a:rPr>
              <a:t>Key Relationships:</a:t>
            </a:r>
            <a:endParaRPr lang="en-US" altLang="zh-CN" sz="240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zh-CN" sz="1600"/>
          </a:p>
          <a:p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Publisher ↔ Book → One publisher can publish many books.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Book ↔ Book Authors → One book can have multiple authors.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Book ↔ Book Copies ↔ Library Branch → Tracks how many copies of each book are in each branch.</a:t>
            </a: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endParaRPr lang="en-US" altLang="zh-CN" sz="1600"/>
          </a:p>
          <a:p>
            <a:pPr>
              <a:buFont typeface="Arial" panose="020B0604020202020204"/>
              <a:buChar char="•"/>
            </a:pPr>
            <a:r>
              <a:rPr lang="en-US" altLang="zh-CN" sz="1600"/>
              <a:t>Book Loans ↔ Borrower → Tracks which borrower borrowed which book.</a:t>
            </a:r>
            <a:endParaRPr lang="en-US" altLang="zh-CN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53440" y="2028825"/>
            <a:ext cx="10038080" cy="271335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000"/>
              <a:t>The Library Management System is designed to simplify and automate the daily operations of a library by storing and organizing information about books, members, and transactions in a centralized database. It helps librarians easily manage book availability, track borrowing and returns, calculate late fees, and maintain accurate records. By replacing manual processes with a structured digital system, it reduces errors, saves time, improves efficiency, and provides quick access to information for both library staff and members</a:t>
            </a:r>
            <a:r>
              <a:rPr lang="en-IN" altLang="en-US" sz="2000"/>
              <a:t>.</a:t>
            </a:r>
            <a:endParaRPr lang="en-IN" alt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4168775" y="802640"/>
            <a:ext cx="4304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>
                <a:solidFill>
                  <a:srgbClr val="FF0000"/>
                </a:solidFill>
              </a:rPr>
              <a:t>Problem Statement</a:t>
            </a:r>
            <a:endParaRPr lang="en-I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07035" y="18859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Key Questions</a:t>
            </a:r>
            <a:endParaRPr lang="en-US" sz="2400">
              <a:solidFill>
                <a:srgbClr val="FF0000"/>
              </a:solidFill>
              <a:highlight>
                <a:srgbClr val="FFFF00"/>
              </a:highlight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83845" y="833755"/>
            <a:ext cx="8860155" cy="34150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000">
                <a:sym typeface="+mn-ea"/>
              </a:rPr>
              <a:t>1. How many copies of 'The Lost Tribe' in 'Sharpstown' branch?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2. How many copies of 'The Lost Tribe' in each branch?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3. Borrowers with no books checked out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4. Books loaned from 'Sharpstown' with DueDate = '2018-02-03'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5. Books loaned count per branch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6. Borrowers with more than 5 books checked out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7. Books by Stephen King in 'Central' branch</a:t>
            </a:r>
            <a:endParaRPr lang="en-US" sz="2000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29565" y="116205"/>
            <a:ext cx="10422255" cy="5175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000">
                <a:solidFill>
                  <a:srgbClr val="FF0000"/>
                </a:solidFill>
                <a:sym typeface="+mn-ea"/>
              </a:rPr>
              <a:t>Q1: How many copies of 'The Lost Tribe' in 'Sharpstown' branch?</a:t>
            </a:r>
            <a:endParaRPr 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01295" y="689610"/>
            <a:ext cx="8056245" cy="2613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1600">
                <a:highlight>
                  <a:srgbClr val="FFFF00"/>
                </a:highlight>
                <a:sym typeface="+mn-ea"/>
              </a:rPr>
              <a:t>SQL Query:</a:t>
            </a:r>
            <a:endParaRPr sz="1600">
              <a:highlight>
                <a:srgbClr val="FFFF00"/>
              </a:highlight>
              <a:sym typeface="+mn-ea"/>
            </a:endParaRPr>
          </a:p>
          <a:p>
            <a:endParaRPr lang="en-US" altLang="en-US" sz="16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325" y="4652645"/>
            <a:ext cx="3291840" cy="1169670"/>
          </a:xfrm>
          <a:prstGeom prst="rect">
            <a:avLst/>
          </a:prstGeom>
        </p:spPr>
      </p:pic>
      <p:pic>
        <p:nvPicPr>
          <p:cNvPr id="3" name="Picture 2" descr="Screenshot 2025-08-11 192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05" y="4149090"/>
            <a:ext cx="2695575" cy="187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124585"/>
            <a:ext cx="713994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84785" y="116205"/>
            <a:ext cx="110604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olidFill>
                  <a:srgbClr val="FF0000"/>
                </a:solidFill>
                <a:sym typeface="+mn-ea"/>
              </a:rPr>
              <a:t>Q2: How many copies of 'The Lost Tribe' in each branch?</a:t>
            </a:r>
            <a:endParaRPr 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0490" y="738505"/>
            <a:ext cx="7447280" cy="28270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1600">
                <a:highlight>
                  <a:srgbClr val="FFFF00"/>
                </a:highlight>
                <a:sym typeface="+mn-ea"/>
              </a:rPr>
              <a:t>SQL Query:</a:t>
            </a:r>
            <a:endParaRPr sz="1600">
              <a:highlight>
                <a:srgbClr val="FFFF00"/>
              </a:highlight>
              <a:sym typeface="+mn-ea"/>
            </a:endParaRPr>
          </a:p>
          <a:p>
            <a:endParaRPr sz="1600">
              <a:sym typeface="+mn-ea"/>
            </a:endParaRPr>
          </a:p>
          <a:p>
            <a:endParaRPr lang="en-US" altLang="en-US" sz="16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7485" y="4993640"/>
            <a:ext cx="3599815" cy="1054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1628775"/>
            <a:ext cx="3368040" cy="3148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106805"/>
            <a:ext cx="633984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19380" y="116205"/>
            <a:ext cx="78955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olidFill>
                  <a:srgbClr val="FF0000"/>
                </a:solidFill>
                <a:sym typeface="+mn-ea"/>
              </a:rPr>
              <a:t>Q3: Borrowers with no books checked out</a:t>
            </a:r>
            <a:endParaRPr 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19380" y="836295"/>
            <a:ext cx="6680835" cy="2004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2000">
                <a:highlight>
                  <a:srgbClr val="FFFF00"/>
                </a:highlight>
                <a:sym typeface="+mn-ea"/>
              </a:rPr>
              <a:t>SQL Query:</a:t>
            </a:r>
            <a:endParaRPr sz="2000">
              <a:highlight>
                <a:srgbClr val="FFFF00"/>
              </a:highlight>
              <a:sym typeface="+mn-ea"/>
            </a:endParaRPr>
          </a:p>
          <a:p>
            <a:endParaRPr lang="en-US" sz="2000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9415" y="4076700"/>
            <a:ext cx="2550795" cy="1239520"/>
          </a:xfrm>
          <a:prstGeom prst="rect">
            <a:avLst/>
          </a:prstGeom>
        </p:spPr>
      </p:pic>
      <p:pic>
        <p:nvPicPr>
          <p:cNvPr id="5" name="Picture 4" descr="Screenshot 2025-08-11 1926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3932555"/>
            <a:ext cx="2152650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484630"/>
            <a:ext cx="5341620" cy="929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6990" y="116205"/>
            <a:ext cx="96970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olidFill>
                  <a:srgbClr val="FF0000"/>
                </a:solidFill>
                <a:sym typeface="+mn-ea"/>
              </a:rPr>
              <a:t>Q4: Books loaned from 'Sharpstown' with DueDate = '2018-02-03</a:t>
            </a:r>
            <a:r>
              <a:rPr>
                <a:sym typeface="+mn-ea"/>
              </a:rPr>
              <a:t>'</a:t>
            </a:r>
            <a:endParaRPr lang="en-US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0330" y="649605"/>
            <a:ext cx="8084185" cy="24993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1600">
                <a:highlight>
                  <a:srgbClr val="FFFF00"/>
                </a:highlight>
                <a:sym typeface="+mn-ea"/>
              </a:rPr>
              <a:t>SQL Query:</a:t>
            </a:r>
            <a:endParaRPr sz="1600">
              <a:highlight>
                <a:srgbClr val="FFFF00"/>
              </a:highlight>
              <a:sym typeface="+mn-ea"/>
            </a:endParaRPr>
          </a:p>
          <a:p>
            <a:endParaRPr lang="en-US" sz="16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965" y="4369435"/>
            <a:ext cx="7139940" cy="1056640"/>
          </a:xfrm>
          <a:prstGeom prst="rect">
            <a:avLst/>
          </a:prstGeom>
        </p:spPr>
      </p:pic>
      <p:pic>
        <p:nvPicPr>
          <p:cNvPr id="3" name="Picture 2" descr="Screenshot 2025-08-11 1927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272915"/>
            <a:ext cx="2488565" cy="1947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24585"/>
            <a:ext cx="5989320" cy="16154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91135" y="11620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olidFill>
                  <a:srgbClr val="FF0000"/>
                </a:solidFill>
                <a:sym typeface="+mn-ea"/>
              </a:rPr>
              <a:t>Q5: Books loaned count per branch</a:t>
            </a:r>
            <a:endParaRPr 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9380" y="764540"/>
            <a:ext cx="7722235" cy="20516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1600">
                <a:highlight>
                  <a:srgbClr val="00FFFF"/>
                </a:highlight>
                <a:sym typeface="+mn-ea"/>
              </a:rPr>
              <a:t>SQL Query:</a:t>
            </a:r>
            <a:endParaRPr sz="1600">
              <a:highlight>
                <a:srgbClr val="00FFFF"/>
              </a:highlight>
              <a:sym typeface="+mn-ea"/>
            </a:endParaRPr>
          </a:p>
          <a:p>
            <a:endParaRPr sz="1600">
              <a:sym typeface="+mn-ea"/>
            </a:endParaRPr>
          </a:p>
          <a:p>
            <a:endParaRPr lang="en-US" sz="16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0280" y="3429000"/>
            <a:ext cx="2948940" cy="145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860800"/>
            <a:ext cx="4815840" cy="2446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1267460"/>
            <a:ext cx="6217920" cy="1264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91135" y="116205"/>
            <a:ext cx="115106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800">
                <a:solidFill>
                  <a:srgbClr val="FF0000"/>
                </a:solidFill>
                <a:sym typeface="+mn-ea"/>
              </a:rPr>
              <a:t>Q6: Borrowers with more than 5 books checked out</a:t>
            </a:r>
            <a:endParaRPr lang="en-US" sz="1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0175" y="674370"/>
            <a:ext cx="7723505" cy="2272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1600">
                <a:highlight>
                  <a:srgbClr val="00FFFF"/>
                </a:highlight>
                <a:sym typeface="+mn-ea"/>
              </a:rPr>
              <a:t>SQL Query:</a:t>
            </a:r>
            <a:endParaRPr sz="1600">
              <a:highlight>
                <a:srgbClr val="00FFFF"/>
              </a:highlight>
              <a:sym typeface="+mn-ea"/>
            </a:endParaRPr>
          </a:p>
          <a:p>
            <a:endParaRPr lang="en-US" sz="16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0190" y="4211320"/>
            <a:ext cx="4671060" cy="750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70" y="3500755"/>
            <a:ext cx="424434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1052195"/>
            <a:ext cx="5273040" cy="17678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19380" y="11620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>
                <a:solidFill>
                  <a:srgbClr val="FF0000"/>
                </a:solidFill>
                <a:sym typeface="+mn-ea"/>
              </a:rPr>
              <a:t>Q7: Books by Stephen King in 'Central' branch</a:t>
            </a:r>
            <a:endParaRPr 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9380" y="620395"/>
            <a:ext cx="9086215" cy="26485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t">
            <a:noAutofit/>
          </a:bodyPr>
          <a:lstStyle/>
          <a:p>
            <a:r>
              <a:rPr sz="1600">
                <a:highlight>
                  <a:srgbClr val="FFFF00"/>
                </a:highlight>
                <a:sym typeface="+mn-ea"/>
              </a:rPr>
              <a:t>SQL Query:</a:t>
            </a:r>
            <a:endParaRPr sz="1600">
              <a:highlight>
                <a:srgbClr val="FFFF00"/>
              </a:highlight>
              <a:sym typeface="+mn-ea"/>
            </a:endParaRPr>
          </a:p>
          <a:p>
            <a:endParaRPr sz="1600">
              <a:sym typeface="+mn-ea"/>
            </a:endParaRPr>
          </a:p>
          <a:p>
            <a:endParaRPr lang="en-US" altLang="en-US" sz="1600"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9965" y="3572510"/>
            <a:ext cx="6819900" cy="2461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" y="4220845"/>
            <a:ext cx="4838700" cy="2567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" y="949325"/>
            <a:ext cx="6829425" cy="2205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87985" y="577850"/>
            <a:ext cx="5161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>
                <a:solidFill>
                  <a:srgbClr val="FF0000"/>
                </a:solidFill>
              </a:rPr>
              <a:t>Index</a:t>
            </a:r>
            <a:endParaRPr lang="en-IN" altLang="en-US" sz="240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9730" y="1330325"/>
            <a:ext cx="7646035" cy="412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About me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Objective of this project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Problem Statement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ER Diagram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Tables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Key relationships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Key Questions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Final Insights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Conclusion</a:t>
            </a:r>
            <a:endParaRPr lang="en-I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000"/>
              <a:t>Challenges &amp; learnings</a:t>
            </a:r>
            <a:endParaRPr lang="en-IN" altLang="en-US" sz="2000"/>
          </a:p>
          <a:p>
            <a:pPr marL="0" indent="0">
              <a:buFont typeface="Arial" panose="020B0604020202020204" pitchFamily="34" charset="0"/>
              <a:buNone/>
            </a:pPr>
            <a:endParaRPr lang="en-IN" altLang="en-US" sz="2000"/>
          </a:p>
          <a:p>
            <a:endParaRPr lang="en-IN" altLang="en-US"/>
          </a:p>
          <a:p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51180" y="260350"/>
            <a:ext cx="6096000" cy="593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400">
                <a:solidFill>
                  <a:srgbClr val="FF0000"/>
                </a:solidFill>
                <a:sym typeface="+mn-ea"/>
              </a:rPr>
              <a:t>Final Insights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1775" y="1069340"/>
            <a:ext cx="8503920" cy="4032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000">
                <a:sym typeface="+mn-ea"/>
              </a:rPr>
              <a:t>• Sharpstown branch holds </a:t>
            </a:r>
            <a:r>
              <a:rPr lang="en-US" sz="2000">
                <a:highlight>
                  <a:srgbClr val="FFFF00"/>
                </a:highlight>
                <a:sym typeface="+mn-ea"/>
              </a:rPr>
              <a:t>20</a:t>
            </a:r>
            <a:r>
              <a:rPr lang="en-US" sz="2000">
                <a:sym typeface="+mn-ea"/>
              </a:rPr>
              <a:t> </a:t>
            </a:r>
            <a:r>
              <a:rPr sz="2000">
                <a:sym typeface="+mn-ea"/>
              </a:rPr>
              <a:t>copies of 'The Lost Tribe'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•</a:t>
            </a:r>
            <a:r>
              <a:rPr sz="2000">
                <a:highlight>
                  <a:srgbClr val="FFFF00"/>
                </a:highlight>
                <a:sym typeface="+mn-ea"/>
              </a:rPr>
              <a:t> </a:t>
            </a:r>
            <a:r>
              <a:rPr lang="en-US" sz="2000">
                <a:highlight>
                  <a:srgbClr val="FFFF00"/>
                </a:highlight>
                <a:sym typeface="+mn-ea"/>
              </a:rPr>
              <a:t>Tom li</a:t>
            </a:r>
            <a:r>
              <a:rPr sz="2000">
                <a:sym typeface="+mn-ea"/>
              </a:rPr>
              <a:t> borrowers have high activity (more than 5 books)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• </a:t>
            </a:r>
            <a:r>
              <a:rPr sz="2000">
                <a:highlight>
                  <a:srgbClr val="FFFF00"/>
                </a:highlight>
                <a:sym typeface="+mn-ea"/>
              </a:rPr>
              <a:t>Stephen King</a:t>
            </a:r>
            <a:r>
              <a:rPr sz="2000">
                <a:sym typeface="+mn-ea"/>
              </a:rPr>
              <a:t> books are popular in Central branch</a:t>
            </a:r>
            <a:endParaRPr sz="2000">
              <a:sym typeface="+mn-ea"/>
            </a:endParaRPr>
          </a:p>
          <a:p>
            <a:endParaRPr sz="2000">
              <a:sym typeface="+mn-ea"/>
            </a:endParaRPr>
          </a:p>
          <a:p>
            <a:r>
              <a:rPr sz="2000">
                <a:sym typeface="+mn-ea"/>
              </a:rPr>
              <a:t>• Potential optimization in book distribution among branches</a:t>
            </a:r>
            <a:endParaRPr lang="en-US" sz="200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788535" y="260350"/>
            <a:ext cx="2457450" cy="646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3600">
                <a:solidFill>
                  <a:srgbClr val="FF0000"/>
                </a:solidFill>
                <a:sym typeface="+mn-ea"/>
              </a:rPr>
              <a:t>Conclusion</a:t>
            </a:r>
            <a:endParaRPr lang="en-US" sz="3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57175" y="1208405"/>
            <a:ext cx="8261985" cy="3605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400">
                <a:sym typeface="+mn-ea"/>
              </a:rPr>
              <a:t>• Successfully implemented library database schema</a:t>
            </a:r>
            <a:endParaRPr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Executed advanced SQL queries for practical insights</a:t>
            </a:r>
            <a:endParaRPr sz="2400">
              <a:sym typeface="+mn-ea"/>
            </a:endParaRPr>
          </a:p>
          <a:p>
            <a:endParaRPr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ym typeface="+mn-ea"/>
              </a:rPr>
              <a:t>our Library Management System makes managing books and members much easier. </a:t>
            </a:r>
            <a:endParaRPr lang="en-US" altLang="en-US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sym typeface="+mn-ea"/>
              </a:rPr>
              <a:t>It saves time, improves accuracy, and gives clear information whenever needed.</a:t>
            </a:r>
            <a:endParaRPr lang="en-US" altLang="en-US"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Identified borrower behavior and branch-specific trends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91135" y="26035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>
                <a:solidFill>
                  <a:srgbClr val="FF0000"/>
                </a:solidFill>
                <a:sym typeface="+mn-ea"/>
              </a:rPr>
              <a:t>Challenges &amp; Learnings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91135" y="1127125"/>
            <a:ext cx="8604885" cy="3954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400">
                <a:sym typeface="+mn-ea"/>
              </a:rPr>
              <a:t>• Understanding relational mapping in SQL</a:t>
            </a:r>
            <a:endParaRPr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Writing optimized joins and subqueries</a:t>
            </a:r>
            <a:endParaRPr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Testing queries with realistic sample data</a:t>
            </a:r>
            <a:endParaRPr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Insights on database normalization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49250" y="1096010"/>
            <a:ext cx="11422380" cy="5671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alt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My </a:t>
            </a: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Background ? </a:t>
            </a: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🎓</a:t>
            </a:r>
            <a:endParaRPr lang="en-IN" sz="1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 hold a Master of Science (M.Sc.) degree with a strong foundation in analytical thinking, research, and problem-solving.My academic journey has helped me develop a deep interest in data, patterns, and evidence-based decision making.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endParaRPr sz="1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Why </a:t>
            </a:r>
            <a:r>
              <a:rPr lang="en-US" alt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</a:t>
            </a:r>
            <a:r>
              <a:rPr lang="en-IN" sz="18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want to learn Data Analyst?</a:t>
            </a:r>
            <a:endParaRPr lang="en-IN" sz="1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In today’s data-driven world, I believe data science is a powerful field that can turn raw data into meaningful insights.I am fascinated by how data can help solve real-world problems across domains like healthcare, finance, and technology.With my strong academic background and eagerness to learn, I want to build a career where I can use data to drive smart decisions and innovation.</a:t>
            </a:r>
            <a:endParaRPr lang="en-US" altLang="en-US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endParaRPr lang="en-IN" sz="1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altLang="en-IN" sz="1800" b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My</a:t>
            </a:r>
            <a:r>
              <a:rPr lang="en-IN" sz="1800" b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altLang="en-IN" sz="1800" b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W</a:t>
            </a:r>
            <a:r>
              <a:rPr lang="en-IN" sz="1800" b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ork </a:t>
            </a:r>
            <a:r>
              <a:rPr lang="en-US" altLang="en-IN" sz="1800" b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</a:t>
            </a:r>
            <a:r>
              <a:rPr lang="en-IN" sz="1800" b="1">
                <a:solidFill>
                  <a:schemeClr val="tx1"/>
                </a:solidFill>
                <a:uFillTx/>
                <a:latin typeface="Calibri" panose="020F05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xperience</a:t>
            </a:r>
            <a:endParaRPr lang="en-IN" sz="1800" b="1" i="0">
              <a:solidFill>
                <a:schemeClr val="tx1"/>
              </a:solidFill>
              <a:uFillTx/>
              <a:latin typeface="Calibri" panose="020F05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I am a fresher and currently do not have industry experience, but I have worked on  projects and self-learning assignments focused on data cleaning, exploration, and visualization using tools like </a:t>
            </a: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Python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, </a:t>
            </a: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Pandas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, and </a:t>
            </a:r>
            <a:r>
              <a:rPr lang="en-US" altLang="en-US" sz="1800" b="1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Jupyter</a:t>
            </a: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Notebooks</a:t>
            </a:r>
            <a:r>
              <a:rPr lang="en-US" altLang="en-US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.</a:t>
            </a:r>
            <a:endParaRPr lang="en-US" altLang="en-US" sz="180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endParaRPr sz="1800" b="1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My </a:t>
            </a:r>
            <a:r>
              <a:rPr lang="en-US" sz="1800" b="1" dirty="0" err="1">
                <a:sym typeface="+mn-ea"/>
              </a:rPr>
              <a:t>linkedin</a:t>
            </a:r>
            <a:r>
              <a:rPr lang="en-US" sz="1800" b="1" dirty="0">
                <a:sym typeface="+mn-ea"/>
              </a:rPr>
              <a:t> </a:t>
            </a:r>
            <a:r>
              <a:rPr lang="en-US" sz="1800" b="1" dirty="0" err="1">
                <a:sym typeface="+mn-ea"/>
              </a:rPr>
              <a:t>url</a:t>
            </a:r>
            <a:r>
              <a:rPr lang="en-US" sz="1800" b="1" dirty="0">
                <a:sym typeface="+mn-ea"/>
              </a:rPr>
              <a:t>: </a:t>
            </a:r>
            <a:r>
              <a:rPr lang="en-US" sz="1800" b="1" dirty="0">
                <a:sym typeface="+mn-ea"/>
                <a:hlinkClick r:id="rId1"/>
              </a:rPr>
              <a:t>Linkedin</a:t>
            </a:r>
            <a:endParaRPr lang="en-US" altLang="en-US" sz="1800" b="1" dirty="0">
              <a:sym typeface="+mn-ea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b="1" dirty="0" err="1">
                <a:sym typeface="+mn-ea"/>
              </a:rPr>
              <a:t>github</a:t>
            </a:r>
            <a:r>
              <a:rPr lang="en-US" sz="1800" b="1" dirty="0">
                <a:sym typeface="+mn-ea"/>
              </a:rPr>
              <a:t> profile </a:t>
            </a:r>
            <a:r>
              <a:rPr lang="en-US" sz="1800" b="1" dirty="0" err="1">
                <a:sym typeface="+mn-ea"/>
              </a:rPr>
              <a:t>url</a:t>
            </a:r>
            <a:r>
              <a:rPr lang="en-US" sz="1800" b="1" dirty="0">
                <a:sym typeface="+mn-ea"/>
              </a:rPr>
              <a:t>:-  </a:t>
            </a:r>
            <a:r>
              <a:rPr lang="en-US" sz="1800" b="1" dirty="0">
                <a:sym typeface="+mn-ea"/>
                <a:hlinkClick r:id="rId2" action="ppaction://hlinkfile"/>
              </a:rPr>
              <a:t>GitHub</a:t>
            </a:r>
            <a:endParaRPr lang="en-US" sz="1800" b="1" dirty="0">
              <a:sym typeface="+mn-ea"/>
              <a:hlinkClick r:id="rId2" action="ppaction://hlinkfile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 panose="020F0802020204030203"/>
              <a:buNone/>
            </a:pPr>
            <a:r>
              <a:rPr lang="en-IN" sz="3200" b="0" i="0" u="none" strike="noStrike" cap="none">
                <a:solidFill>
                  <a:srgbClr val="FF0000"/>
                </a:solidFill>
                <a:latin typeface="Lato Black" panose="020F0802020204030203"/>
                <a:ea typeface="Lato Black" panose="020F0802020204030203"/>
                <a:cs typeface="Lato Black" panose="020F0802020204030203"/>
                <a:sym typeface="Lato Black" panose="020F0802020204030203"/>
              </a:rPr>
              <a:t>About me</a:t>
            </a:r>
            <a:endParaRPr sz="18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567430" y="640715"/>
            <a:ext cx="631126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>
                <a:solidFill>
                  <a:srgbClr val="FF0000"/>
                </a:solidFill>
                <a:sym typeface="+mn-ea"/>
              </a:rPr>
              <a:t>Objective of the Project</a:t>
            </a:r>
            <a:endParaRPr lang="en-US" sz="28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35280" y="1783715"/>
            <a:ext cx="11607165" cy="30676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400">
                <a:sym typeface="+mn-ea"/>
              </a:rPr>
              <a:t>• Design and query a Library Management System</a:t>
            </a:r>
            <a:r>
              <a:rPr lang="en-US" sz="2400">
                <a:sym typeface="+mn-ea"/>
              </a:rPr>
              <a:t> because </a:t>
            </a:r>
            <a:r>
              <a:rPr lang="en-US" altLang="en-US" sz="2400">
                <a:sym typeface="+mn-ea"/>
              </a:rPr>
              <a:t>In many libraries, work is still done manually writing records, tracking books, and calculating fines by hand.</a:t>
            </a:r>
            <a:endParaRPr lang="en-US" altLang="en-US" sz="2400">
              <a:sym typeface="+mn-ea"/>
            </a:endParaRPr>
          </a:p>
          <a:p>
            <a:r>
              <a:rPr lang="en-US" altLang="en-US" sz="2400">
                <a:sym typeface="+mn-ea"/>
              </a:rPr>
              <a:t>This is slow, can have mistakes, and is hard to manage when the collection grows.</a:t>
            </a:r>
            <a:endParaRPr lang="en-US" altLang="en-US" sz="2400">
              <a:sym typeface="+mn-ea"/>
            </a:endParaRPr>
          </a:p>
          <a:p>
            <a:r>
              <a:rPr lang="en-US" altLang="en-US" sz="2400">
                <a:sym typeface="+mn-ea"/>
              </a:rPr>
              <a:t>Our system solves these problems using a database.</a:t>
            </a:r>
            <a:endParaRPr lang="en-US" altLang="en-US"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Maintain data on books, authors, branches, borrowers, and loans</a:t>
            </a:r>
            <a:endParaRPr sz="2400">
              <a:sym typeface="+mn-ea"/>
            </a:endParaRPr>
          </a:p>
          <a:p>
            <a:endParaRPr sz="2400">
              <a:sym typeface="+mn-ea"/>
            </a:endParaRPr>
          </a:p>
          <a:p>
            <a:r>
              <a:rPr sz="2400">
                <a:sym typeface="+mn-ea"/>
              </a:rPr>
              <a:t>• Solve real-world queries for library operations</a:t>
            </a:r>
            <a:r>
              <a:rPr lang="en-US" sz="2400">
                <a:sym typeface="+mn-ea"/>
              </a:rPr>
              <a:t>.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79425" y="36195"/>
            <a:ext cx="6096000" cy="447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sz="2400">
                <a:solidFill>
                  <a:srgbClr val="FF0000"/>
                </a:solidFill>
                <a:sym typeface="+mn-ea"/>
              </a:rPr>
              <a:t>ER Diagram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692150"/>
            <a:ext cx="11025505" cy="5778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5-08-13 115755"/>
          <p:cNvPicPr>
            <a:picLocks noChangeAspect="1"/>
          </p:cNvPicPr>
          <p:nvPr/>
        </p:nvPicPr>
        <p:blipFill>
          <a:blip r:embed="rId1">
            <a:grayscl/>
          </a:blip>
          <a:stretch>
            <a:fillRect/>
          </a:stretch>
        </p:blipFill>
        <p:spPr>
          <a:xfrm>
            <a:off x="231775" y="1825625"/>
            <a:ext cx="5419725" cy="43053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382260" y="125730"/>
            <a:ext cx="3735705" cy="51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4000" b="1" u="sng">
                <a:solidFill>
                  <a:srgbClr val="FF0000"/>
                </a:solidFill>
              </a:rPr>
              <a:t>Tables</a:t>
            </a:r>
            <a:endParaRPr lang="en-IN" altLang="en-US" sz="4000" b="1" u="sng">
              <a:solidFill>
                <a:srgbClr val="FF0000"/>
              </a:solidFill>
            </a:endParaRPr>
          </a:p>
        </p:txBody>
      </p:sp>
      <p:pic>
        <p:nvPicPr>
          <p:cNvPr id="6" name="Picture 5" descr="Screenshot 2025-08-13 115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945" y="1825625"/>
            <a:ext cx="4772025" cy="41052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123440" y="698500"/>
            <a:ext cx="1778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>
              <a:buFont typeface="Arial" panose="020B0604020202020204"/>
              <a:buChar char="◦"/>
            </a:pPr>
            <a:endParaRPr lang="en-US" altLang="zh-CN" sz="1600"/>
          </a:p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Book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006080" y="1006475"/>
            <a:ext cx="33940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Book Authors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5-08-13 1159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71550"/>
            <a:ext cx="6709410" cy="1857375"/>
          </a:xfrm>
          <a:prstGeom prst="rect">
            <a:avLst/>
          </a:prstGeom>
        </p:spPr>
      </p:pic>
      <p:pic>
        <p:nvPicPr>
          <p:cNvPr id="5" name="Picture 4" descr="Screenshot 2025-08-13 1159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9215"/>
            <a:ext cx="5457825" cy="1047750"/>
          </a:xfrm>
          <a:prstGeom prst="rect">
            <a:avLst/>
          </a:prstGeom>
        </p:spPr>
      </p:pic>
      <p:pic>
        <p:nvPicPr>
          <p:cNvPr id="6" name="Picture 5" descr="Screenshot 2025-08-13 1200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10" y="971550"/>
            <a:ext cx="5497195" cy="39109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160" y="326009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Library Branch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138160" y="262890"/>
            <a:ext cx="37191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Book Copies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788160" y="324485"/>
            <a:ext cx="2672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Borrower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5-08-13 1200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1285875"/>
            <a:ext cx="8343900" cy="4286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10480" y="466090"/>
            <a:ext cx="26308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Book Loans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5-08-13 120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0" y="1699895"/>
            <a:ext cx="6286500" cy="34575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77080" y="703580"/>
            <a:ext cx="2204720" cy="479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None/>
            </a:pPr>
            <a:r>
              <a:rPr lang="en-US" altLang="zh-CN" sz="2000">
                <a:highlight>
                  <a:srgbClr val="FFFF00"/>
                </a:highlight>
                <a:sym typeface="+mn-ea"/>
              </a:rPr>
              <a:t>Publisher Table</a:t>
            </a:r>
            <a:endParaRPr lang="en-US" altLang="zh-CN" sz="200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4327</Words>
  <Application>WPS Presentation</Application>
  <PresentationFormat>Widescreen</PresentationFormat>
  <Paragraphs>174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Calibri</vt:lpstr>
      <vt:lpstr>Lato Black</vt:lpstr>
      <vt:lpstr>Microsoft YaHei</vt:lpstr>
      <vt:lpstr>Arial Unicode MS</vt:lpstr>
      <vt:lpstr>Libre Baskerville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Ram Aduri</dc:creator>
  <cp:lastModifiedBy>bhavirisetty srilakshmi</cp:lastModifiedBy>
  <cp:revision>21</cp:revision>
  <dcterms:created xsi:type="dcterms:W3CDTF">2025-08-11T07:03:00Z</dcterms:created>
  <dcterms:modified xsi:type="dcterms:W3CDTF">2025-08-15T06:08:23Z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CBC6DF1D446248609F9A7F303466B284_12</vt:lpwstr>
  </property>
  <property fmtid="{D5CDD505-2E9C-101B-9397-08002B2CF9AE}" pid="3" name="KSOProductBuildVer">
    <vt:lpwstr>1033-12.2.0.21931</vt:lpwstr>
  </property>
</Properties>
</file>